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2" r:id="rId3"/>
    <p:sldId id="283" r:id="rId4"/>
    <p:sldId id="284" r:id="rId5"/>
    <p:sldId id="285" r:id="rId6"/>
    <p:sldId id="287" r:id="rId7"/>
    <p:sldId id="286" r:id="rId8"/>
    <p:sldId id="288" r:id="rId9"/>
    <p:sldId id="289" r:id="rId10"/>
    <p:sldId id="263" r:id="rId11"/>
    <p:sldId id="260" r:id="rId12"/>
    <p:sldId id="261" r:id="rId13"/>
    <p:sldId id="264" r:id="rId14"/>
    <p:sldId id="303" r:id="rId15"/>
    <p:sldId id="304" r:id="rId16"/>
    <p:sldId id="305" r:id="rId17"/>
    <p:sldId id="306" r:id="rId18"/>
    <p:sldId id="307" r:id="rId19"/>
    <p:sldId id="280" r:id="rId20"/>
    <p:sldId id="265" r:id="rId21"/>
    <p:sldId id="266" r:id="rId22"/>
    <p:sldId id="276" r:id="rId23"/>
    <p:sldId id="281" r:id="rId24"/>
    <p:sldId id="294" r:id="rId25"/>
    <p:sldId id="295" r:id="rId26"/>
    <p:sldId id="296" r:id="rId27"/>
    <p:sldId id="297" r:id="rId28"/>
    <p:sldId id="298" r:id="rId29"/>
    <p:sldId id="301" r:id="rId30"/>
    <p:sldId id="272" r:id="rId31"/>
    <p:sldId id="293" r:id="rId32"/>
    <p:sldId id="308" r:id="rId33"/>
    <p:sldId id="309" r:id="rId3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359BD-24E7-4EA2-B709-1165E79E8A70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50021-6728-4B76-B8F6-4124FFEC7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8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1753A-CE48-4A55-9E82-A94CAB90D672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ED485-D49D-4FA9-AA9E-4B06BC70D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9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13F61B13-FD2F-4B0F-8A02-2311599AC0F7}" type="slidenum">
              <a:rPr lang="en-US" altLang="en-US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9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8F551D52-6AE5-46DA-B80C-D7990B8C3B59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7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8F551D52-6AE5-46DA-B80C-D7990B8C3B59}" type="slidenum">
              <a:rPr lang="en-US" altLang="en-US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3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EDF73EF9-4A7F-4E56-BE29-5D37E3E7A384}" type="slidenum">
              <a:rPr lang="en-US" altLang="en-US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9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0161-2ACD-4620-8477-CD23FB131FAE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C372-26D4-4B8A-90FE-6FB53B8C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0161-2ACD-4620-8477-CD23FB131FAE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C372-26D4-4B8A-90FE-6FB53B8C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6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0161-2ACD-4620-8477-CD23FB131FAE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C372-26D4-4B8A-90FE-6FB53B8C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3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0161-2ACD-4620-8477-CD23FB131FAE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C372-26D4-4B8A-90FE-6FB53B8C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0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0161-2ACD-4620-8477-CD23FB131FAE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C372-26D4-4B8A-90FE-6FB53B8C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0161-2ACD-4620-8477-CD23FB131FAE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C372-26D4-4B8A-90FE-6FB53B8C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0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0161-2ACD-4620-8477-CD23FB131FAE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C372-26D4-4B8A-90FE-6FB53B8C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0161-2ACD-4620-8477-CD23FB131FAE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C372-26D4-4B8A-90FE-6FB53B8C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2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0161-2ACD-4620-8477-CD23FB131FAE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C372-26D4-4B8A-90FE-6FB53B8C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0161-2ACD-4620-8477-CD23FB131FAE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C372-26D4-4B8A-90FE-6FB53B8C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2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0161-2ACD-4620-8477-CD23FB131FAE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C372-26D4-4B8A-90FE-6FB53B8C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8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20161-2ACD-4620-8477-CD23FB131FAE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C372-26D4-4B8A-90FE-6FB53B8C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9245600" cy="131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8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3300" b="1" dirty="0" err="1">
                <a:latin typeface="PMingLiU" panose="02020500000000000000" pitchFamily="18" charset="-120"/>
                <a:ea typeface="PMingLiU" panose="02020500000000000000" pitchFamily="18" charset="-120"/>
              </a:rPr>
              <a:t>投資第一個決定是自己的資產分配</a:t>
            </a:r>
            <a:r>
              <a:rPr lang="en-US" sz="3300" b="1" dirty="0">
                <a:latin typeface="PMingLiU" panose="02020500000000000000" pitchFamily="18" charset="-120"/>
                <a:ea typeface="PMingLiU" panose="02020500000000000000" pitchFamily="18" charset="-120"/>
              </a:rPr>
              <a:t>(Asset Allocation)，就是股票與債券之間的比率，這個比率乃是按自己對投資風險承受的能力和意願。過去即使您已經訂下自己的分配比率，也不妨計算一下該比率是否仍然符合自己的需要。分析比率時要將全部資金(</a:t>
            </a:r>
            <a:r>
              <a:rPr lang="en-US" sz="3300" b="1" dirty="0" err="1">
                <a:latin typeface="PMingLiU" panose="02020500000000000000" pitchFamily="18" charset="-120"/>
                <a:ea typeface="PMingLiU" panose="02020500000000000000" pitchFamily="18" charset="-120"/>
              </a:rPr>
              <a:t>包括退休帳戶</a:t>
            </a:r>
            <a:r>
              <a:rPr lang="en-US" sz="3300" b="1" dirty="0"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  <a:r>
              <a:rPr lang="en-US" sz="3300" b="1" dirty="0" err="1">
                <a:latin typeface="PMingLiU" panose="02020500000000000000" pitchFamily="18" charset="-120"/>
                <a:ea typeface="PMingLiU" panose="02020500000000000000" pitchFamily="18" charset="-120"/>
              </a:rPr>
              <a:t>都計算在內</a:t>
            </a:r>
            <a:r>
              <a:rPr lang="en-US" sz="3300" b="1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4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-i.forbesimg.com/phildemuth/files/2013/08/Pie-Chart1-1024x5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4641" r="25643" b="1540"/>
          <a:stretch/>
        </p:blipFill>
        <p:spPr bwMode="auto">
          <a:xfrm>
            <a:off x="914400" y="477140"/>
            <a:ext cx="7185589" cy="51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799" y="735610"/>
            <a:ext cx="65532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800" baseline="30000" dirty="0">
                <a:latin typeface="DFPOP1W9-B5" panose="02010609010101010101" pitchFamily="49" charset="-120"/>
                <a:ea typeface="DFPOP1W9-B5" panose="02010609010101010101" pitchFamily="49" charset="-120"/>
              </a:rPr>
              <a:t>富人投資資金分配</a:t>
            </a:r>
          </a:p>
        </p:txBody>
      </p:sp>
    </p:spTree>
    <p:extLst>
      <p:ext uri="{BB962C8B-B14F-4D97-AF65-F5344CB8AC3E}">
        <p14:creationId xmlns:p14="http://schemas.microsoft.com/office/powerpoint/2010/main" val="421265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686800" cy="42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67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84221"/>
            <a:ext cx="6967537" cy="659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45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例子</a:t>
            </a:r>
            <a:r>
              <a:rPr lang="en-US" altLang="ja-JP" b="1" dirty="0">
                <a:latin typeface="PMingLiU" panose="02020300000000000000" pitchFamily="18" charset="-120"/>
                <a:ea typeface="PMingLiU" panose="02020300000000000000" pitchFamily="18" charset="-120"/>
              </a:rPr>
              <a:t>1</a:t>
            </a:r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：</a:t>
            </a:r>
            <a:r>
              <a:rPr 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Fidelity</a:t>
            </a:r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公司</a:t>
            </a:r>
            <a:r>
              <a:rPr 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Freedom2040</a:t>
            </a:r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基金</a:t>
            </a:r>
            <a:endParaRPr lang="en-US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8051223" cy="3263504"/>
          </a:xfrm>
        </p:spPr>
        <p:txBody>
          <a:bodyPr>
            <a:normAutofit fontScale="92500"/>
          </a:bodyPr>
          <a:lstStyle/>
          <a:p>
            <a:r>
              <a:rPr lang="zh-TW" altLang="en-US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屬於「退休目標日期」（</a:t>
            </a:r>
            <a:r>
              <a:rPr lang="en-US" altLang="zh-TW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Target Date</a:t>
            </a:r>
            <a:r>
              <a:rPr lang="zh-TW" altLang="en-US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）基金</a:t>
            </a:r>
          </a:p>
          <a:p>
            <a:r>
              <a:rPr lang="zh-TW" altLang="en-US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假定你</a:t>
            </a:r>
            <a:r>
              <a:rPr lang="en-US" altLang="zh-TW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23</a:t>
            </a:r>
            <a:r>
              <a:rPr lang="zh-TW" altLang="en-US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年後退休（即現在</a:t>
            </a:r>
            <a:r>
              <a:rPr lang="en-US" altLang="zh-TW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40</a:t>
            </a:r>
            <a:r>
              <a:rPr lang="zh-TW" altLang="en-US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歲左右）</a:t>
            </a:r>
          </a:p>
          <a:p>
            <a:r>
              <a:rPr lang="en-US" altLang="zh-TW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Freedom2040</a:t>
            </a:r>
            <a:r>
              <a:rPr lang="zh-TW" altLang="en-US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基金內包含不同的股票與債券基金</a:t>
            </a:r>
          </a:p>
          <a:p>
            <a:r>
              <a:rPr lang="zh-TW" altLang="en-US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自動按年齡調整資金分配</a:t>
            </a:r>
          </a:p>
          <a:p>
            <a:r>
              <a:rPr lang="zh-TW" altLang="en-US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個別基金年費為</a:t>
            </a:r>
            <a:r>
              <a:rPr lang="en-US" altLang="zh-TW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0.1</a:t>
            </a:r>
            <a:r>
              <a:rPr lang="zh-TW" altLang="en-US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％至</a:t>
            </a:r>
            <a:r>
              <a:rPr lang="en-US" altLang="zh-TW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0.75</a:t>
            </a:r>
            <a:r>
              <a:rPr lang="zh-TW" altLang="en-US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％</a:t>
            </a:r>
          </a:p>
          <a:p>
            <a:r>
              <a:rPr lang="en-US" altLang="zh-TW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Freedom2040</a:t>
            </a:r>
            <a:r>
              <a:rPr lang="zh-TW" altLang="en-US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基金本身另收</a:t>
            </a:r>
            <a:r>
              <a:rPr lang="en-US" altLang="zh-TW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0.77</a:t>
            </a:r>
            <a:r>
              <a:rPr lang="zh-TW" altLang="en-US" sz="3000" b="1" dirty="0">
                <a:latin typeface="PMingLiU" panose="02020300000000000000" pitchFamily="18" charset="-120"/>
                <a:ea typeface="PMingLiU" panose="02020300000000000000" pitchFamily="18" charset="-120"/>
              </a:rPr>
              <a:t>％年費</a:t>
            </a:r>
            <a:endParaRPr lang="en-US" sz="3000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42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delity.com/research/funds/fundlibrary/12.06/images/always-cached/thirty-minutes/Freedom_Fund_20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55" y="2244460"/>
            <a:ext cx="2725563" cy="207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8077199" y="2505942"/>
            <a:ext cx="13855" cy="124690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4" y="1961681"/>
            <a:ext cx="5107125" cy="31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2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0" y="2214183"/>
            <a:ext cx="8180595" cy="876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2" y="4297207"/>
            <a:ext cx="8072309" cy="884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53" y="3266133"/>
            <a:ext cx="8079113" cy="776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Fidelity Freedom2040</a:t>
            </a:r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基金收益比較</a:t>
            </a:r>
            <a:endParaRPr lang="en-US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</p:txBody>
      </p:sp>
      <p:sp>
        <p:nvSpPr>
          <p:cNvPr id="3" name="Arrow: Notched Right 2"/>
          <p:cNvSpPr/>
          <p:nvPr/>
        </p:nvSpPr>
        <p:spPr>
          <a:xfrm>
            <a:off x="3227664" y="2516495"/>
            <a:ext cx="283128" cy="20762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row: Notched Right 9"/>
          <p:cNvSpPr/>
          <p:nvPr/>
        </p:nvSpPr>
        <p:spPr>
          <a:xfrm>
            <a:off x="4480769" y="2508428"/>
            <a:ext cx="283128" cy="20762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Arrow: Notched Right 10"/>
          <p:cNvSpPr/>
          <p:nvPr/>
        </p:nvSpPr>
        <p:spPr>
          <a:xfrm>
            <a:off x="5592311" y="2508427"/>
            <a:ext cx="283128" cy="20762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Arrow: Notched Right 11"/>
          <p:cNvSpPr/>
          <p:nvPr/>
        </p:nvSpPr>
        <p:spPr>
          <a:xfrm>
            <a:off x="6802423" y="2538852"/>
            <a:ext cx="283128" cy="20762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Arrow: Notched Right 12"/>
          <p:cNvSpPr/>
          <p:nvPr/>
        </p:nvSpPr>
        <p:spPr>
          <a:xfrm>
            <a:off x="3178379" y="3480595"/>
            <a:ext cx="283128" cy="20762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Arrow: Notched Right 13"/>
          <p:cNvSpPr/>
          <p:nvPr/>
        </p:nvSpPr>
        <p:spPr>
          <a:xfrm>
            <a:off x="4485759" y="3488593"/>
            <a:ext cx="283128" cy="20762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Arrow: Notched Right 14"/>
          <p:cNvSpPr/>
          <p:nvPr/>
        </p:nvSpPr>
        <p:spPr>
          <a:xfrm>
            <a:off x="3227664" y="4564503"/>
            <a:ext cx="283128" cy="20762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Arrow: Notched Right 15"/>
          <p:cNvSpPr/>
          <p:nvPr/>
        </p:nvSpPr>
        <p:spPr>
          <a:xfrm>
            <a:off x="4430436" y="4564503"/>
            <a:ext cx="283128" cy="20762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788953" y="3021694"/>
            <a:ext cx="1385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As of 4/30/2017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53" y="4038856"/>
            <a:ext cx="1385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As of 4/30/2017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1265" y="5128233"/>
            <a:ext cx="1385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As of 4/30/2017</a:t>
            </a:r>
          </a:p>
        </p:txBody>
      </p:sp>
    </p:spTree>
    <p:extLst>
      <p:ext uri="{BB962C8B-B14F-4D97-AF65-F5344CB8AC3E}">
        <p14:creationId xmlns:p14="http://schemas.microsoft.com/office/powerpoint/2010/main" val="41480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例子</a:t>
            </a:r>
            <a:r>
              <a:rPr lang="en-US" altLang="ja-JP" b="1" dirty="0">
                <a:latin typeface="PMingLiU" panose="02020300000000000000" pitchFamily="18" charset="-120"/>
                <a:ea typeface="PMingLiU" panose="02020300000000000000" pitchFamily="18" charset="-120"/>
              </a:rPr>
              <a:t>2</a:t>
            </a:r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：自制</a:t>
            </a:r>
            <a:r>
              <a:rPr lang="en-US" altLang="ja-JP" b="1" dirty="0">
                <a:latin typeface="PMingLiU" panose="02020300000000000000" pitchFamily="18" charset="-120"/>
                <a:ea typeface="PMingLiU" panose="02020300000000000000" pitchFamily="18" charset="-120"/>
              </a:rPr>
              <a:t>2040</a:t>
            </a:r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基金 </a:t>
            </a:r>
            <a:r>
              <a:rPr lang="en-US" altLang="ja-JP" b="1" dirty="0">
                <a:latin typeface="PMingLiU" panose="02020300000000000000" pitchFamily="18" charset="-120"/>
                <a:ea typeface="PMingLiU" panose="02020300000000000000" pitchFamily="18" charset="-120"/>
              </a:rPr>
              <a:t>(A)</a:t>
            </a:r>
            <a:endParaRPr lang="en-US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8423"/>
          <a:stretch/>
        </p:blipFill>
        <p:spPr>
          <a:xfrm>
            <a:off x="1057744" y="2576554"/>
            <a:ext cx="2230304" cy="618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728" y="2236100"/>
            <a:ext cx="5313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A. 64％ </a:t>
            </a:r>
            <a:r>
              <a:rPr lang="en-US" sz="1500" b="1" dirty="0">
                <a:solidFill>
                  <a:srgbClr val="FF0000"/>
                </a:solidFill>
              </a:rPr>
              <a:t>VTI </a:t>
            </a:r>
            <a:r>
              <a:rPr lang="en-US" sz="1500" b="1" dirty="0"/>
              <a:t>Total Market Index ETF (annual fee: 0.05%)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727" y="3361785"/>
            <a:ext cx="67402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B. 31％ </a:t>
            </a:r>
            <a:r>
              <a:rPr lang="en-US" sz="1500" b="1" dirty="0">
                <a:solidFill>
                  <a:srgbClr val="FF0000"/>
                </a:solidFill>
              </a:rPr>
              <a:t>URTH</a:t>
            </a:r>
            <a:r>
              <a:rPr lang="en-US" sz="1500" b="1" dirty="0"/>
              <a:t> MSCI World Index ETF (annual fee: 0.24%)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78021" b="28944"/>
          <a:stretch/>
        </p:blipFill>
        <p:spPr>
          <a:xfrm>
            <a:off x="1057745" y="3713083"/>
            <a:ext cx="2295342" cy="573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046" y="4307354"/>
            <a:ext cx="67402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C. 5％ </a:t>
            </a:r>
            <a:r>
              <a:rPr lang="en-US" sz="1500" b="1" dirty="0">
                <a:solidFill>
                  <a:srgbClr val="FF0000"/>
                </a:solidFill>
              </a:rPr>
              <a:t>BND</a:t>
            </a:r>
            <a:r>
              <a:rPr lang="en-US" sz="1500" b="1" dirty="0"/>
              <a:t> Total Bond Index ETF (annual fee: 0.06%)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79081" b="5275"/>
          <a:stretch/>
        </p:blipFill>
        <p:spPr>
          <a:xfrm>
            <a:off x="1057744" y="4759181"/>
            <a:ext cx="2056727" cy="493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75" y="5481528"/>
            <a:ext cx="6740237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Total Return: </a:t>
            </a:r>
            <a:r>
              <a:rPr lang="en-US" sz="1500" b="1" dirty="0"/>
              <a:t>1-year: 17.7% </a:t>
            </a: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(16.6%), </a:t>
            </a:r>
            <a:r>
              <a:rPr lang="en-US" sz="1500" b="1" dirty="0"/>
              <a:t>3-year: 8.42% </a:t>
            </a: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(7.13%), </a:t>
            </a:r>
            <a:r>
              <a:rPr lang="en-US" sz="1500" b="1" dirty="0"/>
              <a:t>5-year: 13.5% </a:t>
            </a: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(9.33%)</a:t>
            </a:r>
          </a:p>
        </p:txBody>
      </p:sp>
      <p:sp>
        <p:nvSpPr>
          <p:cNvPr id="15" name="Arrow: Notched Right 14"/>
          <p:cNvSpPr/>
          <p:nvPr/>
        </p:nvSpPr>
        <p:spPr>
          <a:xfrm rot="1329101">
            <a:off x="4153888" y="2094103"/>
            <a:ext cx="283128" cy="20762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30667"/>
          <a:stretch/>
        </p:blipFill>
        <p:spPr>
          <a:xfrm>
            <a:off x="3344953" y="2658020"/>
            <a:ext cx="3874352" cy="5022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048" y="3786079"/>
            <a:ext cx="4139709" cy="5001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66123" y="3221412"/>
            <a:ext cx="1385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As of 5/19/2017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6123" y="4269026"/>
            <a:ext cx="1385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As of 5/19/2017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66123" y="5187128"/>
            <a:ext cx="1385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As of 5/19/2017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9595" y="4767430"/>
            <a:ext cx="4010588" cy="4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例子</a:t>
            </a:r>
            <a:r>
              <a:rPr lang="en-US" altLang="ja-JP" b="1" dirty="0">
                <a:latin typeface="PMingLiU" panose="02020300000000000000" pitchFamily="18" charset="-120"/>
                <a:ea typeface="PMingLiU" panose="02020300000000000000" pitchFamily="18" charset="-120"/>
              </a:rPr>
              <a:t>3</a:t>
            </a:r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：自制</a:t>
            </a:r>
            <a:r>
              <a:rPr lang="en-US" altLang="ja-JP" b="1" dirty="0">
                <a:latin typeface="PMingLiU" panose="02020300000000000000" pitchFamily="18" charset="-120"/>
                <a:ea typeface="PMingLiU" panose="02020300000000000000" pitchFamily="18" charset="-120"/>
              </a:rPr>
              <a:t>2040</a:t>
            </a:r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基金 </a:t>
            </a:r>
            <a:r>
              <a:rPr lang="en-US" altLang="ja-JP" b="1" dirty="0">
                <a:latin typeface="PMingLiU" panose="02020300000000000000" pitchFamily="18" charset="-120"/>
                <a:ea typeface="PMingLiU" panose="02020300000000000000" pitchFamily="18" charset="-120"/>
              </a:rPr>
              <a:t>(B)</a:t>
            </a:r>
            <a:endParaRPr lang="en-US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853" r="78423"/>
          <a:stretch/>
        </p:blipFill>
        <p:spPr>
          <a:xfrm>
            <a:off x="1057744" y="2289938"/>
            <a:ext cx="2045674" cy="466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728" y="2012586"/>
            <a:ext cx="5313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A. 32％ </a:t>
            </a:r>
            <a:r>
              <a:rPr lang="en-US" sz="1500" b="1" dirty="0">
                <a:solidFill>
                  <a:srgbClr val="FF0000"/>
                </a:solidFill>
              </a:rPr>
              <a:t>VTI </a:t>
            </a:r>
            <a:r>
              <a:rPr lang="en-US" sz="1500" b="1" dirty="0"/>
              <a:t>Total Market Index ETF (annual fee: 0.05%)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727" y="3456857"/>
            <a:ext cx="67402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C. 16％ </a:t>
            </a:r>
            <a:r>
              <a:rPr lang="en-US" sz="1500" b="1" dirty="0">
                <a:solidFill>
                  <a:srgbClr val="FF0000"/>
                </a:solidFill>
              </a:rPr>
              <a:t>URTH</a:t>
            </a:r>
            <a:r>
              <a:rPr lang="en-US" sz="1500" b="1" dirty="0"/>
              <a:t> MSCI World Index ETF (annual fee: 0.24%)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162" r="78021" b="28944"/>
          <a:stretch/>
        </p:blipFill>
        <p:spPr>
          <a:xfrm>
            <a:off x="1057745" y="3757385"/>
            <a:ext cx="2045673" cy="466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644" t="6474" b="26051"/>
          <a:stretch/>
        </p:blipFill>
        <p:spPr>
          <a:xfrm>
            <a:off x="2777837" y="3738064"/>
            <a:ext cx="3997090" cy="5293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046" y="4307354"/>
            <a:ext cx="67402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D. 20％ </a:t>
            </a:r>
            <a:r>
              <a:rPr lang="en-US" sz="1500" b="1" dirty="0">
                <a:solidFill>
                  <a:srgbClr val="FF0000"/>
                </a:solidFill>
              </a:rPr>
              <a:t>VNQ</a:t>
            </a:r>
            <a:r>
              <a:rPr lang="en-US" sz="1500" b="1" dirty="0"/>
              <a:t> MSCI US REIT Index ETF (annual fee: 0.12%)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075" y="5370695"/>
            <a:ext cx="6740237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Total Return: </a:t>
            </a:r>
            <a:r>
              <a:rPr lang="en-US" sz="1500" b="1" dirty="0"/>
              <a:t>1-year: 20.6% </a:t>
            </a: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(16.6%), </a:t>
            </a:r>
            <a:r>
              <a:rPr lang="en-US" sz="1500" b="1" dirty="0"/>
              <a:t>3-year: 11.02% </a:t>
            </a: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(7.13%)</a:t>
            </a:r>
            <a:r>
              <a:rPr lang="en-US" sz="1500" b="1" dirty="0"/>
              <a:t>, 5-year: 14.8% </a:t>
            </a: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(9.3%)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192" y="2724471"/>
            <a:ext cx="5313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B. 32％ </a:t>
            </a:r>
            <a:r>
              <a:rPr lang="en-US" sz="1500" b="1" dirty="0">
                <a:solidFill>
                  <a:srgbClr val="FF0000"/>
                </a:solidFill>
              </a:rPr>
              <a:t>QQQ </a:t>
            </a:r>
            <a:r>
              <a:rPr lang="en-US" sz="1500" b="1" dirty="0"/>
              <a:t>NASDAQ 100 Index ETF (annual fee: 0.2%)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79648" b="13107"/>
          <a:stretch/>
        </p:blipFill>
        <p:spPr>
          <a:xfrm>
            <a:off x="1079223" y="2987708"/>
            <a:ext cx="1978565" cy="4291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r="78723" b="10775"/>
          <a:stretch/>
        </p:blipFill>
        <p:spPr>
          <a:xfrm>
            <a:off x="1057744" y="4647241"/>
            <a:ext cx="1914055" cy="4287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30667"/>
          <a:stretch/>
        </p:blipFill>
        <p:spPr>
          <a:xfrm>
            <a:off x="2939071" y="2238148"/>
            <a:ext cx="3874352" cy="502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6471" y="3023047"/>
            <a:ext cx="3747604" cy="496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9814" y="4628892"/>
            <a:ext cx="3975165" cy="51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    指數交易所基金（</a:t>
            </a:r>
            <a:r>
              <a:rPr lang="en-US" altLang="en-US"/>
              <a:t>Indexed ETF）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510107"/>
              </p:ext>
            </p:extLst>
          </p:nvPr>
        </p:nvGraphicFramePr>
        <p:xfrm>
          <a:off x="457200" y="1600200"/>
          <a:ext cx="8458200" cy="4876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9324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基金代號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指數內成份股</a:t>
                      </a:r>
                      <a:endParaRPr lang="en-US" sz="1800" b="1" dirty="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今年收益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3</a:t>
                      </a:r>
                      <a:r>
                        <a:rPr lang="ja-JP" altLang="en-US" sz="1800" dirty="0"/>
                        <a:t>年收益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5</a:t>
                      </a:r>
                      <a:r>
                        <a:rPr lang="ja-JP" altLang="en-US" sz="1800" dirty="0"/>
                        <a:t>年收益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10</a:t>
                      </a:r>
                      <a:r>
                        <a:rPr lang="ja-JP" altLang="en-US" sz="1800" dirty="0"/>
                        <a:t>年收益</a:t>
                      </a:r>
                      <a:endParaRPr lang="en-US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VTI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全美國市場指數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9.1%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9.4%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15.2%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7.4%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7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VEU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全世界（美國以外）市場指數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14.7%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1.4%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8.5%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7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VWO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新興市場（包括中國、印度、台灣）指數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14.7%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0.6%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4.2%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1.9%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7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QQQ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美國</a:t>
                      </a:r>
                      <a:r>
                        <a:rPr lang="en-US" altLang="zh-TW" sz="1800" dirty="0"/>
                        <a:t>1000</a:t>
                      </a:r>
                      <a:r>
                        <a:rPr lang="zh-TW" altLang="en-US" sz="1800" dirty="0"/>
                        <a:t>家高科技公司指數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18.54%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15.9%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18.8%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12.6%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3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SPY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美國</a:t>
                      </a:r>
                      <a:r>
                        <a:rPr lang="en-US" altLang="zh-TW" sz="1800" dirty="0"/>
                        <a:t>500</a:t>
                      </a:r>
                      <a:r>
                        <a:rPr lang="zh-TW" altLang="en-US" sz="1800" dirty="0"/>
                        <a:t>家大公司指數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9.4%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9.9%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15.2%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7.1%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37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IWO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美國</a:t>
                      </a:r>
                      <a:r>
                        <a:rPr lang="en-US" altLang="zh-TW" sz="1800" dirty="0"/>
                        <a:t>2000</a:t>
                      </a:r>
                      <a:r>
                        <a:rPr lang="zh-TW" altLang="en-US" sz="1800" dirty="0"/>
                        <a:t>家小型公司指數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9.5%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8.5%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14.9%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8.0%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37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SDY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美國大公司高股息公司指數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5.9%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11.7%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15.1%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8.0%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24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" y="0"/>
            <a:ext cx="91287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現代人壽命愈來愈長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000" b="1" dirty="0">
                <a:latin typeface="PMingLiU" panose="02020300000000000000" pitchFamily="18" charset="-120"/>
                <a:ea typeface="PMingLiU" panose="02020300000000000000" pitchFamily="18" charset="-120"/>
              </a:rPr>
              <a:t>根據社安局估計，達到</a:t>
            </a:r>
            <a:r>
              <a:rPr lang="en-US" altLang="zh-TW" sz="4000" b="1" dirty="0">
                <a:latin typeface="PMingLiU" panose="02020300000000000000" pitchFamily="18" charset="-120"/>
                <a:ea typeface="PMingLiU" panose="02020300000000000000" pitchFamily="18" charset="-120"/>
              </a:rPr>
              <a:t>65</a:t>
            </a:r>
            <a:r>
              <a:rPr lang="zh-TW" altLang="en-US" sz="4000" b="1" dirty="0">
                <a:latin typeface="PMingLiU" panose="02020300000000000000" pitchFamily="18" charset="-120"/>
                <a:ea typeface="PMingLiU" panose="02020300000000000000" pitchFamily="18" charset="-120"/>
              </a:rPr>
              <a:t>歲的人的預期壽命為：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男性：</a:t>
            </a:r>
            <a:r>
              <a:rPr lang="en-US" altLang="zh-TW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84.3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女性：</a:t>
            </a:r>
            <a:r>
              <a:rPr lang="en-US" altLang="zh-TW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86.6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達到</a:t>
            </a:r>
            <a:r>
              <a:rPr lang="en-US" altLang="zh-TW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65</a:t>
            </a: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歲的人，四個有一個達到</a:t>
            </a:r>
            <a:r>
              <a:rPr lang="en-US" altLang="zh-TW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90</a:t>
            </a: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歲或以上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達到</a:t>
            </a:r>
            <a:r>
              <a:rPr lang="en-US" altLang="zh-TW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65</a:t>
            </a: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歲的人，十個有一個達到</a:t>
            </a:r>
            <a:r>
              <a:rPr lang="en-US" altLang="zh-TW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95</a:t>
            </a: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歲或以上</a:t>
            </a:r>
            <a:endParaRPr lang="en-US" altLang="zh-TW" sz="3600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05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A Look at Bond Yields 1934 to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199"/>
            <a:ext cx="7086600" cy="618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3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treasurer.ca.gov/newsletter/2015/201506/images/news/borr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8043"/>
            <a:ext cx="6477000" cy="66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7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481195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0" y="4191000"/>
            <a:ext cx="2362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4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   </a:t>
            </a:r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 地產指數交易所基金</a:t>
            </a:r>
            <a:r>
              <a:rPr lang="ja-JP" altLang="en-US" dirty="0"/>
              <a:t>（</a:t>
            </a:r>
            <a:r>
              <a:rPr lang="en-US" altLang="ja-JP" dirty="0"/>
              <a:t>REIT</a:t>
            </a:r>
            <a:r>
              <a:rPr lang="en-US" dirty="0"/>
              <a:t> ETF）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629229"/>
              </p:ext>
            </p:extLst>
          </p:nvPr>
        </p:nvGraphicFramePr>
        <p:xfrm>
          <a:off x="457200" y="1600200"/>
          <a:ext cx="84582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2698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基金代號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指數內成份股</a:t>
                      </a:r>
                      <a:endParaRPr lang="en-US" sz="1800" b="1" dirty="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今年收益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3</a:t>
                      </a:r>
                      <a:r>
                        <a:rPr lang="ja-JP" altLang="en-US" sz="1800" dirty="0"/>
                        <a:t>年收益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5</a:t>
                      </a:r>
                      <a:r>
                        <a:rPr lang="ja-JP" altLang="en-US" sz="1800" dirty="0"/>
                        <a:t>年收益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10</a:t>
                      </a:r>
                      <a:r>
                        <a:rPr lang="ja-JP" altLang="en-US" sz="1800" dirty="0"/>
                        <a:t>年收益</a:t>
                      </a:r>
                      <a:endParaRPr lang="en-US" sz="18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1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RWR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 Jones U.S. Select REIT </a:t>
                      </a:r>
                      <a:r>
                        <a:rPr lang="zh-TW" altLang="en-US" sz="1800" dirty="0"/>
                        <a:t>市場指數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0.6%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7.6%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9.4%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4.6%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9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VNQ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MSCI U.S. REIT </a:t>
                      </a:r>
                      <a:r>
                        <a:rPr lang="zh-TW" altLang="en-US" sz="1800" dirty="0"/>
                        <a:t>市場指數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2.2%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8.1%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10.0%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5.5%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11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SCHH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 Jones U.S. Select REIT I</a:t>
                      </a:r>
                      <a:r>
                        <a:rPr lang="zh-TW" altLang="en-US" sz="1800" dirty="0"/>
                        <a:t>市場指數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0.7%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7.8%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9.6%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15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RWX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 Jones Global ex-U.S. Select Real Estate Securities </a:t>
                      </a:r>
                      <a:r>
                        <a:rPr lang="zh-TW" altLang="en-US" sz="1800" dirty="0"/>
                        <a:t>指數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9.6%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0.7%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7.7%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-0.2%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510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" y="0"/>
            <a:ext cx="9118464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b="1" dirty="0"/>
              <a:t>遺產規劃的目的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/>
              <a:t>在生前清楚地留下有關將來遺產繼承的指示</a:t>
            </a:r>
            <a:endParaRPr lang="en-US" altLang="zh-TW" sz="3600" b="1" dirty="0"/>
          </a:p>
          <a:p>
            <a:r>
              <a:rPr lang="zh-TW" altLang="en-US" sz="3600" b="1" dirty="0"/>
              <a:t>讓受益人或機構能最省時、省稅、省費用和不傷害感情的情況下繼承遺產</a:t>
            </a:r>
            <a:endParaRPr lang="en-US" altLang="zh-TW" sz="3600" b="1" dirty="0"/>
          </a:p>
          <a:p>
            <a:r>
              <a:rPr lang="zh-TW" altLang="en-US" sz="3600" b="1" dirty="0"/>
              <a:t>達到作「最後奉獻」的目的</a:t>
            </a: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271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" y="0"/>
            <a:ext cx="9118464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認識認證</a:t>
            </a:r>
            <a:r>
              <a:rPr lang="en-US" altLang="zh-TW" b="1" dirty="0">
                <a:latin typeface="PMingLiU" panose="02020300000000000000" pitchFamily="18" charset="-120"/>
                <a:ea typeface="PMingLiU" panose="02020300000000000000" pitchFamily="18" charset="-120"/>
              </a:rPr>
              <a:t>(Probate)</a:t>
            </a:r>
            <a:endParaRPr lang="en-US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「認證」是什麼？</a:t>
            </a:r>
            <a:endParaRPr lang="en-US" altLang="zh-TW" sz="4000" b="1" dirty="0"/>
          </a:p>
          <a:p>
            <a:r>
              <a:rPr lang="zh-TW" altLang="en-US" sz="4000" b="1" dirty="0"/>
              <a:t>為什麼要避免「認證」？</a:t>
            </a:r>
            <a:endParaRPr lang="en-US" altLang="zh-TW" sz="4000" b="1" dirty="0"/>
          </a:p>
        </p:txBody>
      </p:sp>
    </p:spTree>
    <p:extLst>
      <p:ext uri="{BB962C8B-B14F-4D97-AF65-F5344CB8AC3E}">
        <p14:creationId xmlns:p14="http://schemas.microsoft.com/office/powerpoint/2010/main" val="200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441" y="289390"/>
            <a:ext cx="6931025" cy="62602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36815" y="3850547"/>
            <a:ext cx="1375794" cy="570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6929306" y="1493240"/>
            <a:ext cx="536896" cy="394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" y="0"/>
            <a:ext cx="9118464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認識認證</a:t>
            </a:r>
            <a:r>
              <a:rPr lang="en-US" altLang="zh-TW" b="1" dirty="0">
                <a:latin typeface="PMingLiU" panose="02020300000000000000" pitchFamily="18" charset="-120"/>
                <a:ea typeface="PMingLiU" panose="02020300000000000000" pitchFamily="18" charset="-120"/>
              </a:rPr>
              <a:t>(Probate)</a:t>
            </a:r>
            <a:endParaRPr lang="en-US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「認證」是什麼？</a:t>
            </a:r>
            <a:endParaRPr lang="en-US" altLang="zh-TW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zh-TW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為什麼要避免「認證」？</a:t>
            </a:r>
            <a:endParaRPr lang="en-US" altLang="zh-TW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zh-TW" altLang="en-US" sz="4000" b="1" dirty="0"/>
              <a:t>避免「認證」的方法</a:t>
            </a:r>
            <a:endParaRPr lang="en-US" altLang="zh-TW" sz="4000" b="1" dirty="0"/>
          </a:p>
          <a:p>
            <a:pPr lvl="1"/>
            <a:r>
              <a:rPr lang="zh-TW" altLang="en-US" sz="3600" b="1" dirty="0"/>
              <a:t> 小額遺產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十五萬元或以下</a:t>
            </a:r>
            <a:r>
              <a:rPr lang="en-US" altLang="zh-TW" sz="3600" b="1" dirty="0"/>
              <a:t>)</a:t>
            </a:r>
          </a:p>
          <a:p>
            <a:pPr lvl="1"/>
            <a:r>
              <a:rPr lang="zh-TW" altLang="en-US" sz="3600" b="1" dirty="0"/>
              <a:t> 預先指定受益人</a:t>
            </a:r>
            <a:endParaRPr lang="en-US" altLang="zh-TW" sz="3600" b="1" dirty="0"/>
          </a:p>
          <a:p>
            <a:pPr lvl="1"/>
            <a:r>
              <a:rPr lang="en-US" altLang="en-US" sz="3600" b="1" dirty="0"/>
              <a:t> </a:t>
            </a:r>
            <a:r>
              <a:rPr lang="zh-TW" altLang="en-US" sz="3600" b="1" dirty="0"/>
              <a:t>共同擁有</a:t>
            </a:r>
            <a:endParaRPr lang="en-US" altLang="zh-TW" sz="3600" b="1" dirty="0"/>
          </a:p>
          <a:p>
            <a:pPr lvl="1"/>
            <a:r>
              <a:rPr lang="en-US" altLang="en-US" sz="3600" b="1" dirty="0"/>
              <a:t> </a:t>
            </a:r>
            <a:r>
              <a:rPr lang="zh-TW" altLang="en-US" sz="3600" b="1" dirty="0"/>
              <a:t>透過生前信託擁有</a:t>
            </a: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370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" y="0"/>
            <a:ext cx="9118464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可更改的生前信託</a:t>
            </a:r>
            <a:endParaRPr lang="en-US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/>
              <a:t>是家庭中被法律承認的的合約</a:t>
            </a:r>
            <a:endParaRPr lang="en-US" altLang="zh-TW" sz="3600" b="1" dirty="0"/>
          </a:p>
          <a:p>
            <a:r>
              <a:rPr lang="zh-TW" altLang="en-US" sz="3600" b="1" dirty="0"/>
              <a:t>並非只適合富有的家庭</a:t>
            </a:r>
            <a:endParaRPr lang="en-US" altLang="zh-TW" sz="3600" b="1" dirty="0"/>
          </a:p>
          <a:p>
            <a:r>
              <a:rPr lang="zh-TW" altLang="en-US" sz="3600" b="1" dirty="0"/>
              <a:t>只要夫婦或個人擁有房地產便應該考慮設立生前信託去避免認證</a:t>
            </a:r>
            <a:endParaRPr lang="en-US" altLang="zh-TW" sz="3600" b="1" dirty="0"/>
          </a:p>
          <a:p>
            <a:r>
              <a:rPr lang="zh-TW" altLang="en-US" sz="3600" b="1" dirty="0"/>
              <a:t>單身者尤其需要</a:t>
            </a:r>
            <a:endParaRPr lang="en-US" altLang="zh-TW" sz="3600" b="1" dirty="0"/>
          </a:p>
          <a:p>
            <a:r>
              <a:rPr lang="zh-TW" altLang="en-US" sz="3600" b="1" dirty="0"/>
              <a:t>遺囑</a:t>
            </a:r>
            <a:r>
              <a:rPr lang="en-US" altLang="zh-TW" sz="3600" b="1" dirty="0"/>
              <a:t>(Will)</a:t>
            </a:r>
            <a:r>
              <a:rPr lang="zh-TW" altLang="en-US" sz="3600" b="1" dirty="0"/>
              <a:t>不能避免認證</a:t>
            </a: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39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" y="0"/>
            <a:ext cx="9118464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301" y="88392"/>
            <a:ext cx="5168343" cy="6681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79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" y="0"/>
            <a:ext cx="91287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平均生活費用比較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396689" y="2213113"/>
          <a:ext cx="6151247" cy="276970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22683">
                  <a:extLst>
                    <a:ext uri="{9D8B030D-6E8A-4147-A177-3AD203B41FA5}">
                      <a16:colId xmlns:a16="http://schemas.microsoft.com/office/drawing/2014/main" val="3282155597"/>
                    </a:ext>
                  </a:extLst>
                </a:gridCol>
                <a:gridCol w="1273770">
                  <a:extLst>
                    <a:ext uri="{9D8B030D-6E8A-4147-A177-3AD203B41FA5}">
                      <a16:colId xmlns:a16="http://schemas.microsoft.com/office/drawing/2014/main" val="4273307615"/>
                    </a:ext>
                  </a:extLst>
                </a:gridCol>
                <a:gridCol w="1194159">
                  <a:extLst>
                    <a:ext uri="{9D8B030D-6E8A-4147-A177-3AD203B41FA5}">
                      <a16:colId xmlns:a16="http://schemas.microsoft.com/office/drawing/2014/main" val="3261812540"/>
                    </a:ext>
                  </a:extLst>
                </a:gridCol>
                <a:gridCol w="960635">
                  <a:extLst>
                    <a:ext uri="{9D8B030D-6E8A-4147-A177-3AD203B41FA5}">
                      <a16:colId xmlns:a16="http://schemas.microsoft.com/office/drawing/2014/main" val="1503541346"/>
                    </a:ext>
                  </a:extLst>
                </a:gridCol>
              </a:tblGrid>
              <a:tr h="692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45-54歲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65-74歲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67547"/>
                  </a:ext>
                </a:extLst>
              </a:tr>
              <a:tr h="692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ea typeface="全真粗圓體" panose="02010609000101010101" pitchFamily="49" charset="-120"/>
                        </a:rPr>
                        <a:t>每年平均生活費用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全真粗圓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$65,651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$48,885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224467"/>
                  </a:ext>
                </a:extLst>
              </a:tr>
              <a:tr h="692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ea typeface="全真粗圓體" panose="02010609000101010101" pitchFamily="49" charset="-120"/>
                        </a:rPr>
                        <a:t>稅項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全真粗圓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$13,515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$4,588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103320"/>
                  </a:ext>
                </a:extLst>
              </a:tr>
              <a:tr h="692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ea typeface="全真粗圓體" panose="02010609000101010101" pitchFamily="49" charset="-120"/>
                        </a:rPr>
                        <a:t>生活費加稅項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全真粗圓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$79,166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$53,473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68%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75933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5221352"/>
            <a:ext cx="6023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Consumer Expenditure Survey, U.S. Bureau of Labor Statistics, September,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4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Moneyradio.org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0" y="1417638"/>
            <a:ext cx="8648279" cy="51422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702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Sauwing.com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" y="0"/>
            <a:ext cx="8875058" cy="6858000"/>
          </a:xfrm>
        </p:spPr>
      </p:pic>
    </p:spTree>
    <p:extLst>
      <p:ext uri="{BB962C8B-B14F-4D97-AF65-F5344CB8AC3E}">
        <p14:creationId xmlns:p14="http://schemas.microsoft.com/office/powerpoint/2010/main" val="821422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" y="0"/>
            <a:ext cx="9118464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316"/>
            <a:ext cx="315681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52600"/>
            <a:ext cx="3136734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66" y="2667000"/>
            <a:ext cx="3136734" cy="405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212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" y="0"/>
            <a:ext cx="9118464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/>
              <a:t>電郵地址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8229600" cy="330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/>
              <a:t>MONEY@CCHC.ORG</a:t>
            </a:r>
          </a:p>
        </p:txBody>
      </p:sp>
    </p:spTree>
    <p:extLst>
      <p:ext uri="{BB962C8B-B14F-4D97-AF65-F5344CB8AC3E}">
        <p14:creationId xmlns:p14="http://schemas.microsoft.com/office/powerpoint/2010/main" val="238929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" y="0"/>
            <a:ext cx="91287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但退休後 </a:t>
            </a:r>
            <a:r>
              <a:rPr lang="en-US" altLang="ja-JP" b="1" dirty="0">
                <a:latin typeface="PMingLiU" panose="02020300000000000000" pitchFamily="18" charset="-120"/>
                <a:ea typeface="PMingLiU" panose="02020300000000000000" pitchFamily="18" charset="-120"/>
              </a:rPr>
              <a:t>…</a:t>
            </a:r>
            <a:endParaRPr lang="en-US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4400" b="1" dirty="0"/>
              <a:t>這些「額外費用」相信會增加：</a:t>
            </a:r>
          </a:p>
          <a:p>
            <a:endParaRPr lang="zh-TW" altLang="en-US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300" b="1" dirty="0"/>
              <a:t>送給兒孫的禮物，包括現金贈予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300" b="1" dirty="0"/>
              <a:t>旅行費用，包括短宣等活動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300" b="1" dirty="0"/>
              <a:t>額外的醫療費用與護理費用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300" b="1" dirty="0"/>
              <a:t>房屋修理費用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" y="0"/>
            <a:ext cx="91287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還有</a:t>
            </a:r>
            <a:r>
              <a:rPr lang="en-US" altLang="ja-JP" b="1" dirty="0">
                <a:latin typeface="PMingLiU" panose="02020300000000000000" pitchFamily="18" charset="-120"/>
                <a:ea typeface="PMingLiU" panose="02020300000000000000" pitchFamily="18" charset="-120"/>
              </a:rPr>
              <a:t>…</a:t>
            </a:r>
            <a:endParaRPr lang="en-US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/>
              <a:t>北加州灣區的生活指數比全國生活指數高出很多</a:t>
            </a:r>
          </a:p>
          <a:p>
            <a:pPr lvl="1">
              <a:lnSpc>
                <a:spcPct val="150000"/>
              </a:lnSpc>
            </a:pPr>
            <a:r>
              <a:rPr lang="zh-TW" altLang="en-US" sz="3200" b="1" dirty="0"/>
              <a:t>三藩市 </a:t>
            </a:r>
            <a:r>
              <a:rPr lang="en-US" altLang="zh-TW" sz="3200" b="1" dirty="0"/>
              <a:t>+53% ($81,814)</a:t>
            </a:r>
            <a:endParaRPr lang="zh-TW" altLang="en-US" sz="3200" b="1" dirty="0"/>
          </a:p>
          <a:p>
            <a:pPr lvl="1">
              <a:lnSpc>
                <a:spcPct val="150000"/>
              </a:lnSpc>
            </a:pPr>
            <a:r>
              <a:rPr lang="zh-TW" altLang="en-US" sz="3200" b="1" dirty="0"/>
              <a:t>東灣 </a:t>
            </a:r>
            <a:r>
              <a:rPr lang="en-US" altLang="zh-TW" sz="3200" b="1" dirty="0"/>
              <a:t>+35% ($72,189)</a:t>
            </a:r>
            <a:endParaRPr lang="zh-TW" altLang="en-US" sz="3200" b="1" dirty="0"/>
          </a:p>
          <a:p>
            <a:pPr lvl="1">
              <a:lnSpc>
                <a:spcPct val="150000"/>
              </a:lnSpc>
            </a:pPr>
            <a:r>
              <a:rPr lang="zh-TW" altLang="en-US" sz="3200" b="1" dirty="0"/>
              <a:t>南灣 </a:t>
            </a:r>
            <a:r>
              <a:rPr lang="en-US" altLang="zh-TW" sz="3200" b="1" dirty="0"/>
              <a:t>+40% ($74,862)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b="1" dirty="0"/>
              <a:t>Source: The Economic Policy Institute, BLS, and The Council for Community and Economic Research (C2ER)</a:t>
            </a:r>
          </a:p>
        </p:txBody>
      </p:sp>
    </p:spTree>
    <p:extLst>
      <p:ext uri="{BB962C8B-B14F-4D97-AF65-F5344CB8AC3E}">
        <p14:creationId xmlns:p14="http://schemas.microsoft.com/office/powerpoint/2010/main" val="6622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" y="0"/>
            <a:ext cx="91287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PMingLiU" panose="02020300000000000000" pitchFamily="18" charset="-120"/>
                <a:ea typeface="PMingLiU" panose="02020300000000000000" pitchFamily="18" charset="-120"/>
              </a:rPr>
              <a:t>整體來說</a:t>
            </a:r>
            <a:r>
              <a:rPr lang="en-US" altLang="ja-JP" b="1" dirty="0">
                <a:latin typeface="PMingLiU" panose="02020300000000000000" pitchFamily="18" charset="-120"/>
                <a:ea typeface="PMingLiU" panose="02020300000000000000" pitchFamily="18" charset="-120"/>
              </a:rPr>
              <a:t>…</a:t>
            </a:r>
            <a:endParaRPr lang="en-US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7395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灣區退休家庭平均每月需要花費超過</a:t>
            </a:r>
            <a:r>
              <a:rPr lang="en-US" altLang="zh-TW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$6,000</a:t>
            </a: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，每月夫婦社安退休金一般只有＄</a:t>
            </a:r>
            <a:r>
              <a:rPr lang="en-US" altLang="zh-TW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2,000-$3,000</a:t>
            </a:r>
          </a:p>
          <a:p>
            <a:pPr>
              <a:lnSpc>
                <a:spcPct val="110000"/>
              </a:lnSpc>
            </a:pP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故在社安退休金之外，需要自己從退休儲蓄中補貼大約＄</a:t>
            </a:r>
            <a:r>
              <a:rPr lang="en-US" altLang="zh-TW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3,000-</a:t>
            </a: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＄</a:t>
            </a:r>
            <a:r>
              <a:rPr lang="en-US" altLang="zh-TW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4,000</a:t>
            </a: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。</a:t>
            </a:r>
            <a:endParaRPr lang="en-US" altLang="zh-TW" sz="3600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以每年</a:t>
            </a:r>
            <a:r>
              <a:rPr lang="en-US" altLang="zh-TW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4</a:t>
            </a: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％平均收益預測，需要在自住房屋以外有＄</a:t>
            </a:r>
            <a:r>
              <a:rPr lang="en-US" altLang="zh-TW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900,000</a:t>
            </a: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至＄</a:t>
            </a:r>
            <a:r>
              <a:rPr lang="en-US" altLang="zh-TW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1,200,000</a:t>
            </a:r>
            <a:r>
              <a:rPr lang="zh-TW" altLang="en-US" sz="3600" b="1" dirty="0">
                <a:latin typeface="PMingLiU" panose="02020300000000000000" pitchFamily="18" charset="-120"/>
                <a:ea typeface="PMingLiU" panose="02020300000000000000" pitchFamily="18" charset="-120"/>
              </a:rPr>
              <a:t>退休儲蓄才足夠</a:t>
            </a:r>
            <a:endParaRPr lang="en-US" sz="3600" b="1" dirty="0">
              <a:latin typeface="PMingLiU" panose="02020300000000000000" pitchFamily="18" charset="-120"/>
              <a:ea typeface="PMingLiU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24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sz="4900" b="1" dirty="0"/>
              <a:t>為退休作好全面準備</a:t>
            </a: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600" b="1" dirty="0">
                <a:solidFill>
                  <a:srgbClr val="FF0000"/>
                </a:solidFill>
              </a:rPr>
              <a:t>財務：</a:t>
            </a:r>
            <a:r>
              <a:rPr lang="zh-TW" altLang="en-US" sz="3600" b="1" dirty="0"/>
              <a:t>需妥善投資與預先做遺產安排</a:t>
            </a:r>
          </a:p>
          <a:p>
            <a:pPr algn="ctr">
              <a:lnSpc>
                <a:spcPct val="100000"/>
              </a:lnSpc>
            </a:pPr>
            <a:r>
              <a:rPr lang="zh-TW" altLang="en-US" sz="3600" b="1" dirty="0">
                <a:solidFill>
                  <a:srgbClr val="FF0000"/>
                </a:solidFill>
              </a:rPr>
              <a:t>身體：</a:t>
            </a:r>
            <a:r>
              <a:rPr lang="zh-TW" altLang="en-US" sz="3600" b="1" dirty="0"/>
              <a:t>需細心料理去延遲衰老和死亡</a:t>
            </a:r>
          </a:p>
          <a:p>
            <a:pPr algn="ctr">
              <a:lnSpc>
                <a:spcPct val="100000"/>
              </a:lnSpc>
            </a:pPr>
            <a:r>
              <a:rPr lang="zh-TW" altLang="en-US" sz="3600" b="1" dirty="0">
                <a:solidFill>
                  <a:srgbClr val="FF0000"/>
                </a:solidFill>
              </a:rPr>
              <a:t>家庭：</a:t>
            </a:r>
            <a:r>
              <a:rPr lang="zh-TW" altLang="en-US" sz="3600" b="1" dirty="0"/>
              <a:t>需鞏固夫妻關係重新踏入愛河</a:t>
            </a:r>
          </a:p>
          <a:p>
            <a:pPr algn="ctr">
              <a:lnSpc>
                <a:spcPct val="100000"/>
              </a:lnSpc>
            </a:pPr>
            <a:r>
              <a:rPr lang="zh-TW" altLang="en-US" sz="3600" b="1" dirty="0">
                <a:solidFill>
                  <a:srgbClr val="FF0000"/>
                </a:solidFill>
              </a:rPr>
              <a:t>信仰：</a:t>
            </a:r>
            <a:r>
              <a:rPr lang="zh-TW" altLang="en-US" sz="3600" b="1" dirty="0"/>
              <a:t>需落實個人與上帝的永恆關係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561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sz="4900" b="1" dirty="0"/>
              <a:t>退休後的財務目標</a:t>
            </a: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/>
              <a:t>確保終生有足夠的的資金過生活</a:t>
            </a:r>
          </a:p>
          <a:p>
            <a:pPr algn="ctr"/>
            <a:endParaRPr lang="zh-TW" altLang="en-US" sz="3600" b="1" dirty="0"/>
          </a:p>
          <a:p>
            <a:pPr algn="ctr"/>
            <a:r>
              <a:rPr lang="zh-TW" altLang="en-US" sz="3600" b="1" dirty="0"/>
              <a:t>確保將來遺產會順利由子女繼承</a:t>
            </a:r>
            <a:endParaRPr lang="en-US" sz="3600" b="1" dirty="0"/>
          </a:p>
        </p:txBody>
      </p:sp>
      <p:sp>
        <p:nvSpPr>
          <p:cNvPr id="5" name="Rectangular Callout 4"/>
          <p:cNvSpPr/>
          <p:nvPr/>
        </p:nvSpPr>
        <p:spPr>
          <a:xfrm rot="10800000">
            <a:off x="3886199" y="4038597"/>
            <a:ext cx="1981199" cy="1977889"/>
          </a:xfrm>
          <a:prstGeom prst="wedgeRectCallout">
            <a:avLst/>
          </a:prstGeom>
          <a:gradFill>
            <a:gsLst>
              <a:gs pos="28750">
                <a:srgbClr val="B1C5E9"/>
              </a:gs>
              <a:gs pos="64600">
                <a:srgbClr val="CBD8EF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4114800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省時</a:t>
            </a:r>
          </a:p>
          <a:p>
            <a:r>
              <a:rPr lang="zh-TW" altLang="en-US" sz="2800" b="1" dirty="0"/>
              <a:t>省錢</a:t>
            </a:r>
          </a:p>
          <a:p>
            <a:r>
              <a:rPr lang="zh-TW" altLang="en-US" sz="2800" b="1" dirty="0"/>
              <a:t>省稅</a:t>
            </a:r>
          </a:p>
          <a:p>
            <a:r>
              <a:rPr lang="zh-TW" altLang="en-US" sz="2800" b="1" dirty="0"/>
              <a:t>省爭吵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181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" y="0"/>
            <a:ext cx="9128798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分散資金作長期投資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4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1363</Words>
  <Application>Microsoft Office PowerPoint</Application>
  <PresentationFormat>On-screen Show (4:3)</PresentationFormat>
  <Paragraphs>191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DFPOP1W9-B5</vt:lpstr>
      <vt:lpstr>ＭＳ Ｐゴシック</vt:lpstr>
      <vt:lpstr>ＭＳ Ｐゴシック</vt:lpstr>
      <vt:lpstr>PMingLiU</vt:lpstr>
      <vt:lpstr>PMingLiU</vt:lpstr>
      <vt:lpstr>全真粗圓體</vt:lpstr>
      <vt:lpstr>Arial</vt:lpstr>
      <vt:lpstr>Calibri</vt:lpstr>
      <vt:lpstr>Times New Roman</vt:lpstr>
      <vt:lpstr>Wingdings</vt:lpstr>
      <vt:lpstr>Office Theme</vt:lpstr>
      <vt:lpstr>PowerPoint Presentation</vt:lpstr>
      <vt:lpstr>現代人壽命愈來愈長</vt:lpstr>
      <vt:lpstr>平均生活費用比較</vt:lpstr>
      <vt:lpstr>但退休後 …</vt:lpstr>
      <vt:lpstr>還有…</vt:lpstr>
      <vt:lpstr>整體來說…</vt:lpstr>
      <vt:lpstr> 為退休作好全面準備 </vt:lpstr>
      <vt:lpstr> 退休後的財務目標 </vt:lpstr>
      <vt:lpstr>分散資金作長期投資</vt:lpstr>
      <vt:lpstr>PowerPoint Presentation</vt:lpstr>
      <vt:lpstr>PowerPoint Presentation</vt:lpstr>
      <vt:lpstr>PowerPoint Presentation</vt:lpstr>
      <vt:lpstr>PowerPoint Presentation</vt:lpstr>
      <vt:lpstr>例子1：Fidelity公司Freedom2040基金</vt:lpstr>
      <vt:lpstr>PowerPoint Presentation</vt:lpstr>
      <vt:lpstr>Fidelity Freedom2040基金收益比較</vt:lpstr>
      <vt:lpstr>例子2：自制2040基金 (A)</vt:lpstr>
      <vt:lpstr>例子3：自制2040基金 (B)</vt:lpstr>
      <vt:lpstr>    指數交易所基金（Indexed ETF）</vt:lpstr>
      <vt:lpstr>PowerPoint Presentation</vt:lpstr>
      <vt:lpstr>PowerPoint Presentation</vt:lpstr>
      <vt:lpstr>PowerPoint Presentation</vt:lpstr>
      <vt:lpstr>    地產指數交易所基金（REIT ETF）</vt:lpstr>
      <vt:lpstr>遺產規劃的目的</vt:lpstr>
      <vt:lpstr>認識認證(Probate)</vt:lpstr>
      <vt:lpstr>PowerPoint Presentation</vt:lpstr>
      <vt:lpstr>認識認證(Probate)</vt:lpstr>
      <vt:lpstr>可更改的生前信託</vt:lpstr>
      <vt:lpstr>PowerPoint Presentation</vt:lpstr>
      <vt:lpstr>Moneyradio.org</vt:lpstr>
      <vt:lpstr>Sauwing.com</vt:lpstr>
      <vt:lpstr>PowerPoint Presentation</vt:lpstr>
      <vt:lpstr>電郵地址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面對退休後的挑戰</dc:title>
  <dc:creator>Sau-Wing</dc:creator>
  <cp:lastModifiedBy>Sau-Wing Lam</cp:lastModifiedBy>
  <cp:revision>31</cp:revision>
  <cp:lastPrinted>2017-06-10T22:32:02Z</cp:lastPrinted>
  <dcterms:created xsi:type="dcterms:W3CDTF">2015-10-02T18:28:10Z</dcterms:created>
  <dcterms:modified xsi:type="dcterms:W3CDTF">2017-06-10T22:47:55Z</dcterms:modified>
</cp:coreProperties>
</file>